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7" r:id="rId2"/>
  </p:sldMasterIdLst>
  <p:notesMasterIdLst>
    <p:notesMasterId r:id="rId15"/>
  </p:notesMasterIdLst>
  <p:sldIdLst>
    <p:sldId id="256" r:id="rId3"/>
    <p:sldId id="257" r:id="rId4"/>
    <p:sldId id="258" r:id="rId5"/>
    <p:sldId id="259" r:id="rId6"/>
    <p:sldId id="279" r:id="rId7"/>
    <p:sldId id="274" r:id="rId8"/>
    <p:sldId id="278" r:id="rId9"/>
    <p:sldId id="280" r:id="rId10"/>
    <p:sldId id="263" r:id="rId11"/>
    <p:sldId id="282" r:id="rId12"/>
    <p:sldId id="276" r:id="rId13"/>
    <p:sldId id="262" r:id="rId14"/>
  </p:sldIdLst>
  <p:sldSz cx="9144000" cy="5143500" type="screen16x9"/>
  <p:notesSz cx="6858000" cy="9144000"/>
  <p:embeddedFontLst>
    <p:embeddedFont>
      <p:font typeface="微软雅黑" panose="020B0503020204020204" pitchFamily="34" charset="-122"/>
      <p:regular r:id="rId16"/>
      <p:bold r:id="rId17"/>
    </p:embeddedFont>
    <p:embeddedFont>
      <p:font typeface="Calibri" panose="020F0502020204030204" pitchFamily="34" charset="0"/>
      <p:regular r:id="rId18"/>
      <p:bold r:id="rId19"/>
      <p:italic r:id="rId20"/>
      <p:boldItalic r:id="rId21"/>
    </p:embeddedFont>
    <p:embeddedFont>
      <p:font typeface="Century Gothic" panose="020B0502020202020204" pitchFamily="34" charset="0"/>
      <p:regular r:id="rId22"/>
      <p:bold r:id="rId23"/>
      <p:italic r:id="rId24"/>
      <p:boldItalic r:id="rId25"/>
    </p:embeddedFont>
    <p:embeddedFont>
      <p:font typeface="Helvetica Neue" panose="02000503000000020004" pitchFamily="2" charset="0"/>
      <p:regular r:id="rId26"/>
      <p:bold r:id="rId27"/>
      <p:italic r:id="rId28"/>
      <p:boldItalic r:id="rId29"/>
    </p:embeddedFont>
    <p:embeddedFont>
      <p:font typeface="Merriweather Sans" pitchFamily="2"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Open Sans SemiBold" panose="020F0502020204030204"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Tahoma" panose="020B0604030504040204" pitchFamily="3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猛汉" initials="猛汉"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6667" autoAdjust="0"/>
  </p:normalViewPr>
  <p:slideViewPr>
    <p:cSldViewPr snapToGrid="0">
      <p:cViewPr varScale="1">
        <p:scale>
          <a:sx n="129" d="100"/>
          <a:sy n="129" d="100"/>
        </p:scale>
        <p:origin x="1704" y="17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10</a:t>
            </a:fld>
            <a:endParaRPr lang="en-GB"/>
          </a:p>
        </p:txBody>
      </p:sp>
    </p:spTree>
    <p:extLst>
      <p:ext uri="{BB962C8B-B14F-4D97-AF65-F5344CB8AC3E}">
        <p14:creationId xmlns:p14="http://schemas.microsoft.com/office/powerpoint/2010/main" val="310101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11</a:t>
            </a:fld>
            <a:endParaRPr lang="en-GB"/>
          </a:p>
        </p:txBody>
      </p:sp>
    </p:spTree>
    <p:extLst>
      <p:ext uri="{BB962C8B-B14F-4D97-AF65-F5344CB8AC3E}">
        <p14:creationId xmlns:p14="http://schemas.microsoft.com/office/powerpoint/2010/main" val="3398095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9c38484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c2e8f276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82e3a6de0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d82e3a6de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82e3a6de0_1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82e3a6de0_1_3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5" name="Google Shape;295;gd82e3a6de0_1_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5</a:t>
            </a:fld>
            <a:endParaRPr lang="en-GB"/>
          </a:p>
        </p:txBody>
      </p:sp>
    </p:spTree>
    <p:extLst>
      <p:ext uri="{BB962C8B-B14F-4D97-AF65-F5344CB8AC3E}">
        <p14:creationId xmlns:p14="http://schemas.microsoft.com/office/powerpoint/2010/main" val="1490200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6</a:t>
            </a:fld>
            <a:endParaRPr lang="en-GB"/>
          </a:p>
        </p:txBody>
      </p:sp>
    </p:spTree>
    <p:extLst>
      <p:ext uri="{BB962C8B-B14F-4D97-AF65-F5344CB8AC3E}">
        <p14:creationId xmlns:p14="http://schemas.microsoft.com/office/powerpoint/2010/main" val="93371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7</a:t>
            </a:fld>
            <a:endParaRPr lang="en-GB"/>
          </a:p>
        </p:txBody>
      </p:sp>
    </p:spTree>
    <p:extLst>
      <p:ext uri="{BB962C8B-B14F-4D97-AF65-F5344CB8AC3E}">
        <p14:creationId xmlns:p14="http://schemas.microsoft.com/office/powerpoint/2010/main" val="3929806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8</a:t>
            </a:fld>
            <a:endParaRPr lang="en-GB"/>
          </a:p>
        </p:txBody>
      </p:sp>
    </p:spTree>
    <p:extLst>
      <p:ext uri="{BB962C8B-B14F-4D97-AF65-F5344CB8AC3E}">
        <p14:creationId xmlns:p14="http://schemas.microsoft.com/office/powerpoint/2010/main" val="119665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02412" y="1731661"/>
            <a:ext cx="8139178" cy="674375"/>
          </a:xfrm>
        </p:spPr>
        <p:txBody>
          <a:bodyPr lIns="101600" tIns="38100" rIns="25400" bIns="38100" anchor="t" anchorCtr="0">
            <a:noAutofit/>
          </a:bodyPr>
          <a:lstStyle>
            <a:lvl1pPr algn="ctr">
              <a:defRPr sz="405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502444" y="2674144"/>
            <a:ext cx="8139113" cy="601028"/>
          </a:xfrm>
        </p:spPr>
        <p:txBody>
          <a:bodyPr lIns="101600" tIns="38100" rIns="76200" bIns="38100" anchor="ctr" anchorCtr="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srcRect/>
          <a:stretch>
            <a:fill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srcRect/>
          <a:stretch>
            <a:fill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srcRect/>
          <a:stretch>
            <a:fill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srcRect/>
          <a:stretch>
            <a:fill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43" name="Google Shape;43;p7"/>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50" name="Google Shape;50;p8"/>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pic>
        <p:nvPicPr>
          <p:cNvPr id="54" name="Google Shape;54;p9"/>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60" name="Google Shape;60;p1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a:fillRect/>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71" name="Google Shape;71;p12"/>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a:fill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a:fill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a:fillRect/>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srcRect/>
          <a:stretch>
            <a:fill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99" name="Google Shape;99;p18"/>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05" name="Google Shape;105;p19"/>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12" name="Google Shape;112;p2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630079" y="545783"/>
            <a:ext cx="2948940" cy="836295"/>
          </a:xfrm>
        </p:spPr>
        <p:txBody>
          <a:bodyPr anchor="ctr" anchorCtr="0"/>
          <a:lstStyle>
            <a:lvl1pPr>
              <a:defRPr sz="24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3853815" y="545783"/>
            <a:ext cx="4629150" cy="4052411"/>
          </a:xfrm>
        </p:spPr>
        <p:txBody>
          <a:bodyPr/>
          <a:lstStyle>
            <a:lvl1pPr>
              <a:defRPr sz="1800">
                <a:latin typeface="+mn-ea"/>
                <a:ea typeface="+mn-ea"/>
              </a:defRPr>
            </a:lvl1pPr>
            <a:lvl2pPr marL="342900" indent="0">
              <a:buNone/>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vl6pPr>
              <a:defRPr sz="1500"/>
            </a:lvl6pPr>
            <a:lvl7pPr>
              <a:defRPr sz="1500"/>
            </a:lvl7pPr>
            <a:lvl8pPr>
              <a:defRPr sz="1500"/>
            </a:lvl8pPr>
            <a:lvl9pPr>
              <a:defRPr sz="1500"/>
            </a:lvl9pPr>
          </a:lstStyle>
          <a:p>
            <a:pPr lvl="0"/>
            <a:r>
              <a:rPr lang="zh-CN" altLang="en-US"/>
              <a:t>单击此处编辑正文</a:t>
            </a:r>
          </a:p>
        </p:txBody>
      </p:sp>
      <p:sp>
        <p:nvSpPr>
          <p:cNvPr id="7" name="文本占位符 6"/>
          <p:cNvSpPr>
            <a:spLocks noGrp="1"/>
          </p:cNvSpPr>
          <p:nvPr>
            <p:ph type="body" sz="half" idx="2" hasCustomPrompt="1"/>
          </p:nvPr>
        </p:nvSpPr>
        <p:spPr>
          <a:xfrm>
            <a:off x="630079" y="1679734"/>
            <a:ext cx="2948940" cy="2918936"/>
          </a:xfrm>
        </p:spPr>
        <p:txBody>
          <a:bodyPr/>
          <a:lstStyle>
            <a:lvl1pPr marL="257175" indent="-257175">
              <a:buFont typeface="Arial" panose="020B0604020202020204" pitchFamily="34" charset="0"/>
              <a:buChar char="•"/>
              <a:defRPr sz="18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srcRect l="7448" t="13362" r="5738" b="12321"/>
          <a:stretch>
            <a:fillRect/>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a:fill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a:fill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a:fill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a:fill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502444" y="4203859"/>
            <a:ext cx="8139113" cy="418624"/>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502444" y="481013"/>
            <a:ext cx="8139113" cy="341709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a:fill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1" name="Google Shape;201;p37"/>
          <p:cNvPicPr preferRelativeResize="0"/>
          <p:nvPr/>
        </p:nvPicPr>
        <p:blipFill rotWithShape="1">
          <a:blip r:embed="rId3"/>
          <a:srcRect/>
          <a:stretch>
            <a:fillRect/>
          </a:stretch>
        </p:blipFill>
        <p:spPr>
          <a:xfrm>
            <a:off x="3779575" y="4214971"/>
            <a:ext cx="1460651" cy="2324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7" name="Google Shape;207;p38"/>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14" name="Google Shape;214;p39"/>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20" name="Google Shape;220;p40"/>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37" name="Google Shape;237;p41"/>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46" name="Google Shape;246;p42"/>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9147334" cy="515112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56" name="Google Shape;256;p43"/>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66" name="Google Shape;266;p44"/>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pic>
        <p:nvPicPr>
          <p:cNvPr id="271" name="Google Shape;271;p45"/>
          <p:cNvPicPr preferRelativeResize="0"/>
          <p:nvPr/>
        </p:nvPicPr>
        <p:blipFill rotWithShape="1">
          <a:blip r:embed="rId2"/>
          <a:srcRect/>
          <a:stretch>
            <a:fill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350996"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4715828"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502412" y="467693"/>
            <a:ext cx="8139178" cy="674375"/>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2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srcRect/>
          <a:stretch>
            <a:fillRect/>
          </a:stretch>
        </p:blipFill>
        <p:spPr>
          <a:xfrm>
            <a:off x="2676226" y="954119"/>
            <a:ext cx="3791525" cy="603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8" Type="http://schemas.openxmlformats.org/officeDocument/2006/relationships/slideLayout" Target="../slideLayouts/slideLayout16.xml"/><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20" Type="http://schemas.openxmlformats.org/officeDocument/2006/relationships/slideLayout" Target="../slideLayouts/slideLayout28.xml"/><Relationship Id="rId4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latin typeface="+mn-ea"/>
              </a:defRPr>
            </a:lvl1pPr>
          </a:lstStyle>
          <a:p>
            <a:fld id="{760FBDFE-C587-4B4C-A407-44438C67B59E}" type="datetimeFigureOut">
              <a:rPr lang="zh-CN" altLang="en-US" smtClean="0"/>
              <a:t>2022/11/15</a:t>
            </a:fld>
            <a:endParaRPr lang="zh-CN" altLang="en-US"/>
          </a:p>
        </p:txBody>
      </p:sp>
      <p:sp>
        <p:nvSpPr>
          <p:cNvPr id="5" name="页脚占位符 4"/>
          <p:cNvSpPr>
            <a:spLocks noGrp="1"/>
          </p:cNvSpPr>
          <p:nvPr>
            <p:ph type="ftr" sz="quarter" idx="3"/>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8" name="标题 7"/>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fontAlgn="auto" latinLnBrk="0" hangingPunct="1">
        <a:lnSpc>
          <a:spcPct val="100000"/>
        </a:lnSpc>
        <a:spcBef>
          <a:spcPct val="0"/>
        </a:spcBef>
        <a:buNone/>
        <a:defRPr sz="2100" b="1" u="none" strike="noStrike" kern="1200" cap="none" spc="200" normalizeH="0">
          <a:solidFill>
            <a:schemeClr val="tx1"/>
          </a:solidFill>
          <a:uFillTx/>
          <a:latin typeface="+mn-ea"/>
          <a:ea typeface="+mn-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mn-ea"/>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riscv.org/risc-v-international-community-code-of-conduct/" TargetMode="External"/><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riscv-android-src/riscv-android/issues" TargetMode="External"/><Relationship Id="rId2" Type="http://schemas.openxmlformats.org/officeDocument/2006/relationships/notesSlide" Target="../notesSlides/notesSlide7.xml"/><Relationship Id="rId1" Type="http://schemas.openxmlformats.org/officeDocument/2006/relationships/slideLayout" Target="../slideLayouts/slideLayout52.xml"/><Relationship Id="rId5" Type="http://schemas.openxmlformats.org/officeDocument/2006/relationships/hyperlink" Target="https://bugs.chromium.org/p/gerrit/issues/list" TargetMode="External"/><Relationship Id="rId4" Type="http://schemas.openxmlformats.org/officeDocument/2006/relationships/hyperlink" Target="https://docs.google.com/spreadsheets/d/1HifwLJCBeLxgtXo-D1O1POlsBlybRokCmAj3yljq9NM/edit#gid=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spreadsheets/d/1HifwLJCBeLxgtXo-D1O1POlsBlybRokCmAj3yljq9NM/edit#gid=0" TargetMode="External"/><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55000" y="1391274"/>
            <a:ext cx="8034000" cy="2137200"/>
          </a:xfrm>
          <a:prstGeom prst="rect">
            <a:avLst/>
          </a:prstGeom>
          <a:noFill/>
          <a:ln>
            <a:noFill/>
          </a:ln>
        </p:spPr>
        <p:txBody>
          <a:bodyPr spcFirstLastPara="1" wrap="square" lIns="91425" tIns="91425" rIns="91425" bIns="91425" anchor="ctr" anchorCtr="0">
            <a:noAutofit/>
          </a:bodyPr>
          <a:lstStyle/>
          <a:p>
            <a:pPr lvl="0"/>
            <a:r>
              <a:rPr lang="en-US" altLang="zh-CN" sz="2800" dirty="0"/>
              <a:t>Android </a:t>
            </a:r>
            <a:r>
              <a:rPr lang="en-GB" sz="2800" dirty="0"/>
              <a:t>SIG November Meeting</a:t>
            </a:r>
            <a:endParaRPr sz="2800" dirty="0"/>
          </a:p>
        </p:txBody>
      </p:sp>
      <p:sp>
        <p:nvSpPr>
          <p:cNvPr id="278" name="Google Shape;278;p46"/>
          <p:cNvSpPr txBox="1">
            <a:spLocks noGrp="1"/>
          </p:cNvSpPr>
          <p:nvPr>
            <p:ph type="subTitle" idx="1"/>
          </p:nvPr>
        </p:nvSpPr>
        <p:spPr>
          <a:xfrm>
            <a:off x="475396" y="3252862"/>
            <a:ext cx="8034000" cy="507000"/>
          </a:xfrm>
          <a:prstGeom prst="rect">
            <a:avLst/>
          </a:prstGeom>
          <a:noFill/>
          <a:ln>
            <a:noFill/>
          </a:ln>
        </p:spPr>
        <p:txBody>
          <a:bodyPr spcFirstLastPara="1" wrap="square" lIns="91425" tIns="91425" rIns="91425" bIns="91425" anchor="t" anchorCtr="0">
            <a:noAutofit/>
          </a:bodyPr>
          <a:lstStyle/>
          <a:p>
            <a:pPr marL="0" lvl="0" indent="0"/>
            <a:r>
              <a:rPr lang="en-US" altLang="zh-CN" sz="2500" dirty="0"/>
              <a:t>November 15</a:t>
            </a:r>
            <a:r>
              <a:rPr lang="en-GB" sz="2500" dirty="0"/>
              <a:t>, 202</a:t>
            </a:r>
            <a:r>
              <a:rPr lang="en-US" altLang="zh-CN" sz="2500" dirty="0"/>
              <a:t>2</a:t>
            </a:r>
            <a:endParaRPr sz="2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Develop riscv64 support on AOSP master </a:t>
            </a:r>
            <a:endParaRPr lang="en-US" dirty="0"/>
          </a:p>
        </p:txBody>
      </p:sp>
      <p:sp>
        <p:nvSpPr>
          <p:cNvPr id="8" name="矩形 7">
            <a:extLst>
              <a:ext uri="{FF2B5EF4-FFF2-40B4-BE49-F238E27FC236}">
                <a16:creationId xmlns:a16="http://schemas.microsoft.com/office/drawing/2014/main" id="{830AFBC6-8BEC-46D0-BA6F-26441D2B7691}"/>
              </a:ext>
            </a:extLst>
          </p:cNvPr>
          <p:cNvSpPr/>
          <p:nvPr/>
        </p:nvSpPr>
        <p:spPr>
          <a:xfrm>
            <a:off x="1202153" y="4436999"/>
            <a:ext cx="2453038" cy="369332"/>
          </a:xfrm>
          <a:prstGeom prst="rect">
            <a:avLst/>
          </a:prstGeom>
        </p:spPr>
        <p:txBody>
          <a:bodyPr wrap="square">
            <a:spAutoFit/>
          </a:bodyPr>
          <a:lstStyle/>
          <a:p>
            <a:pPr algn="ctr"/>
            <a:r>
              <a:rPr lang="en-US" altLang="zh-CN" sz="1800" dirty="0">
                <a:solidFill>
                  <a:schemeClr val="accent2">
                    <a:lumMod val="75000"/>
                    <a:lumOff val="25000"/>
                  </a:schemeClr>
                </a:solidFill>
              </a:rPr>
              <a:t>Sign CLA</a:t>
            </a:r>
            <a:r>
              <a:rPr lang="zh-CN" altLang="en-US" sz="1800" dirty="0">
                <a:solidFill>
                  <a:schemeClr val="accent2">
                    <a:lumMod val="75000"/>
                    <a:lumOff val="25000"/>
                  </a:schemeClr>
                </a:solidFill>
              </a:rPr>
              <a:t> </a:t>
            </a:r>
            <a:r>
              <a:rPr lang="en-US" altLang="zh-CN" sz="1800" dirty="0">
                <a:solidFill>
                  <a:schemeClr val="accent2">
                    <a:lumMod val="75000"/>
                    <a:lumOff val="25000"/>
                  </a:schemeClr>
                </a:solidFill>
              </a:rPr>
              <a:t>agreement</a:t>
            </a:r>
            <a:endParaRPr lang="zh-CN" altLang="en-US" sz="1800" dirty="0">
              <a:solidFill>
                <a:schemeClr val="accent2">
                  <a:lumMod val="75000"/>
                  <a:lumOff val="25000"/>
                </a:schemeClr>
              </a:solidFill>
            </a:endParaRPr>
          </a:p>
        </p:txBody>
      </p:sp>
      <p:sp>
        <p:nvSpPr>
          <p:cNvPr id="3" name="矩形 2">
            <a:extLst>
              <a:ext uri="{FF2B5EF4-FFF2-40B4-BE49-F238E27FC236}">
                <a16:creationId xmlns:a16="http://schemas.microsoft.com/office/drawing/2014/main" id="{32E75E74-6AD5-56A4-183B-2B4787F1FF67}"/>
              </a:ext>
            </a:extLst>
          </p:cNvPr>
          <p:cNvSpPr/>
          <p:nvPr/>
        </p:nvSpPr>
        <p:spPr>
          <a:xfrm>
            <a:off x="4737982" y="2118403"/>
            <a:ext cx="4115371" cy="646331"/>
          </a:xfrm>
          <a:prstGeom prst="rect">
            <a:avLst/>
          </a:prstGeom>
        </p:spPr>
        <p:txBody>
          <a:bodyPr wrap="square">
            <a:spAutoFit/>
          </a:bodyPr>
          <a:lstStyle/>
          <a:p>
            <a:pPr algn="ctr"/>
            <a:r>
              <a:rPr lang="en-US" altLang="zh-CN" sz="1800" dirty="0">
                <a:solidFill>
                  <a:schemeClr val="accent2">
                    <a:lumMod val="75000"/>
                    <a:lumOff val="25000"/>
                  </a:schemeClr>
                </a:solidFill>
              </a:rPr>
              <a:t>Upload patch for review</a:t>
            </a:r>
          </a:p>
          <a:p>
            <a:pPr algn="ctr"/>
            <a:r>
              <a:rPr lang="zh-CN" altLang="en-US" sz="1800" dirty="0">
                <a:solidFill>
                  <a:schemeClr val="accent2">
                    <a:lumMod val="75000"/>
                    <a:lumOff val="25000"/>
                  </a:schemeClr>
                </a:solidFill>
              </a:rPr>
              <a:t>（</a:t>
            </a:r>
            <a:r>
              <a:rPr lang="en-US" altLang="zh-CN" sz="1800" dirty="0">
                <a:solidFill>
                  <a:schemeClr val="accent2">
                    <a:lumMod val="75000"/>
                    <a:lumOff val="25000"/>
                  </a:schemeClr>
                </a:solidFill>
              </a:rPr>
              <a:t>Should</a:t>
            </a:r>
            <a:r>
              <a:rPr lang="zh-CN" altLang="en-US" sz="1800" dirty="0">
                <a:solidFill>
                  <a:schemeClr val="accent2">
                    <a:lumMod val="75000"/>
                    <a:lumOff val="25000"/>
                  </a:schemeClr>
                </a:solidFill>
              </a:rPr>
              <a:t> </a:t>
            </a:r>
            <a:r>
              <a:rPr lang="en-US" altLang="zh-CN" sz="1800" dirty="0">
                <a:solidFill>
                  <a:schemeClr val="accent2">
                    <a:lumMod val="75000"/>
                    <a:lumOff val="25000"/>
                  </a:schemeClr>
                </a:solidFill>
              </a:rPr>
              <a:t>not</a:t>
            </a:r>
            <a:r>
              <a:rPr lang="zh-CN" altLang="en-US" sz="1800" dirty="0">
                <a:solidFill>
                  <a:schemeClr val="accent2">
                    <a:lumMod val="75000"/>
                    <a:lumOff val="25000"/>
                  </a:schemeClr>
                </a:solidFill>
              </a:rPr>
              <a:t> </a:t>
            </a:r>
            <a:r>
              <a:rPr lang="en-US" altLang="zh-CN" sz="1800" dirty="0">
                <a:solidFill>
                  <a:schemeClr val="accent2">
                    <a:lumMod val="75000"/>
                    <a:lumOff val="25000"/>
                  </a:schemeClr>
                </a:solidFill>
              </a:rPr>
              <a:t>include</a:t>
            </a:r>
            <a:r>
              <a:rPr lang="zh-CN" altLang="en-US" sz="1800" dirty="0">
                <a:solidFill>
                  <a:schemeClr val="accent2">
                    <a:lumMod val="75000"/>
                    <a:lumOff val="25000"/>
                  </a:schemeClr>
                </a:solidFill>
              </a:rPr>
              <a:t> </a:t>
            </a:r>
            <a:r>
              <a:rPr lang="en-US" altLang="zh-CN" sz="1800" dirty="0">
                <a:solidFill>
                  <a:schemeClr val="accent2">
                    <a:lumMod val="75000"/>
                    <a:lumOff val="25000"/>
                  </a:schemeClr>
                </a:solidFill>
              </a:rPr>
              <a:t>any</a:t>
            </a:r>
            <a:r>
              <a:rPr lang="zh-CN" altLang="en-US" sz="1800" dirty="0">
                <a:solidFill>
                  <a:schemeClr val="accent2">
                    <a:lumMod val="75000"/>
                    <a:lumOff val="25000"/>
                  </a:schemeClr>
                </a:solidFill>
              </a:rPr>
              <a:t> </a:t>
            </a:r>
            <a:r>
              <a:rPr lang="en-US" altLang="zh-CN" sz="1800" dirty="0" err="1">
                <a:solidFill>
                  <a:schemeClr val="accent2">
                    <a:lumMod val="75000"/>
                    <a:lumOff val="25000"/>
                  </a:schemeClr>
                </a:solidFill>
              </a:rPr>
              <a:t>prebuilts</a:t>
            </a:r>
            <a:r>
              <a:rPr lang="zh-CN" altLang="en-US" sz="1800" dirty="0">
                <a:solidFill>
                  <a:schemeClr val="accent2">
                    <a:lumMod val="75000"/>
                    <a:lumOff val="25000"/>
                  </a:schemeClr>
                </a:solidFill>
              </a:rPr>
              <a:t>）</a:t>
            </a:r>
          </a:p>
        </p:txBody>
      </p:sp>
      <p:pic>
        <p:nvPicPr>
          <p:cNvPr id="5122" name="Picture 2">
            <a:extLst>
              <a:ext uri="{FF2B5EF4-FFF2-40B4-BE49-F238E27FC236}">
                <a16:creationId xmlns:a16="http://schemas.microsoft.com/office/drawing/2014/main" id="{6397D1B6-6E46-9E98-9229-3BECB8110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26" y="2571750"/>
            <a:ext cx="3465323" cy="17350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68108D69-23F8-FD5C-FEB7-B125491A4E23}"/>
              </a:ext>
            </a:extLst>
          </p:cNvPr>
          <p:cNvSpPr/>
          <p:nvPr/>
        </p:nvSpPr>
        <p:spPr>
          <a:xfrm>
            <a:off x="922381" y="2200952"/>
            <a:ext cx="2853012" cy="369332"/>
          </a:xfrm>
          <a:prstGeom prst="rect">
            <a:avLst/>
          </a:prstGeom>
        </p:spPr>
        <p:txBody>
          <a:bodyPr wrap="square">
            <a:spAutoFit/>
          </a:bodyPr>
          <a:lstStyle/>
          <a:p>
            <a:pPr algn="ctr"/>
            <a:r>
              <a:rPr lang="en-US" altLang="zh-CN" sz="1800" dirty="0">
                <a:solidFill>
                  <a:schemeClr val="accent2">
                    <a:lumMod val="75000"/>
                    <a:lumOff val="25000"/>
                  </a:schemeClr>
                </a:solidFill>
              </a:rPr>
              <a:t>Test on </a:t>
            </a:r>
            <a:r>
              <a:rPr lang="en-US" altLang="zh-CN" sz="1800" dirty="0" err="1">
                <a:solidFill>
                  <a:schemeClr val="accent2">
                    <a:lumMod val="75000"/>
                    <a:lumOff val="25000"/>
                  </a:schemeClr>
                </a:solidFill>
              </a:rPr>
              <a:t>qemu</a:t>
            </a:r>
            <a:r>
              <a:rPr lang="en-US" altLang="zh-CN" sz="1800" dirty="0">
                <a:solidFill>
                  <a:schemeClr val="accent2">
                    <a:lumMod val="75000"/>
                    <a:lumOff val="25000"/>
                  </a:schemeClr>
                </a:solidFill>
              </a:rPr>
              <a:t>/emulator</a:t>
            </a:r>
            <a:endParaRPr lang="zh-CN" altLang="en-US" sz="1800" dirty="0">
              <a:solidFill>
                <a:schemeClr val="accent2">
                  <a:lumMod val="75000"/>
                  <a:lumOff val="25000"/>
                </a:schemeClr>
              </a:solidFill>
            </a:endParaRPr>
          </a:p>
        </p:txBody>
      </p:sp>
      <p:sp>
        <p:nvSpPr>
          <p:cNvPr id="2" name="矩形 1">
            <a:extLst>
              <a:ext uri="{FF2B5EF4-FFF2-40B4-BE49-F238E27FC236}">
                <a16:creationId xmlns:a16="http://schemas.microsoft.com/office/drawing/2014/main" id="{11E77BAA-0A9D-605D-F0C4-064A6C694B7E}"/>
              </a:ext>
            </a:extLst>
          </p:cNvPr>
          <p:cNvSpPr/>
          <p:nvPr/>
        </p:nvSpPr>
        <p:spPr>
          <a:xfrm>
            <a:off x="4787678" y="4483165"/>
            <a:ext cx="4115371" cy="369332"/>
          </a:xfrm>
          <a:prstGeom prst="rect">
            <a:avLst/>
          </a:prstGeom>
        </p:spPr>
        <p:txBody>
          <a:bodyPr wrap="square">
            <a:spAutoFit/>
          </a:bodyPr>
          <a:lstStyle/>
          <a:p>
            <a:pPr algn="ctr"/>
            <a:r>
              <a:rPr lang="en-US" altLang="zh-CN" sz="1800" dirty="0">
                <a:solidFill>
                  <a:schemeClr val="accent2">
                    <a:lumMod val="75000"/>
                    <a:lumOff val="25000"/>
                  </a:schemeClr>
                </a:solidFill>
              </a:rPr>
              <a:t>Assign</a:t>
            </a:r>
            <a:r>
              <a:rPr lang="zh-CN" altLang="en-US" sz="1800" dirty="0">
                <a:solidFill>
                  <a:schemeClr val="accent2">
                    <a:lumMod val="75000"/>
                    <a:lumOff val="25000"/>
                  </a:schemeClr>
                </a:solidFill>
              </a:rPr>
              <a:t> </a:t>
            </a:r>
            <a:r>
              <a:rPr lang="en-US" altLang="zh-CN" sz="1800" dirty="0">
                <a:solidFill>
                  <a:schemeClr val="accent2">
                    <a:lumMod val="75000"/>
                    <a:lumOff val="25000"/>
                  </a:schemeClr>
                </a:solidFill>
              </a:rPr>
              <a:t>reviewer(@</a:t>
            </a:r>
            <a:r>
              <a:rPr lang="en-US" altLang="zh-CN" sz="1800" dirty="0" err="1">
                <a:solidFill>
                  <a:schemeClr val="accent2">
                    <a:lumMod val="75000"/>
                    <a:lumOff val="25000"/>
                  </a:schemeClr>
                </a:solidFill>
              </a:rPr>
              <a:t>enh</a:t>
            </a:r>
            <a:r>
              <a:rPr lang="en-US" altLang="zh-CN" sz="1800" dirty="0">
                <a:solidFill>
                  <a:schemeClr val="accent2">
                    <a:lumMod val="75000"/>
                    <a:lumOff val="25000"/>
                  </a:schemeClr>
                </a:solidFill>
              </a:rPr>
              <a:t>)</a:t>
            </a:r>
            <a:endParaRPr lang="zh-CN" altLang="en-US" sz="1800" dirty="0">
              <a:solidFill>
                <a:schemeClr val="accent2">
                  <a:lumMod val="75000"/>
                  <a:lumOff val="25000"/>
                </a:schemeClr>
              </a:solidFill>
            </a:endParaRPr>
          </a:p>
        </p:txBody>
      </p:sp>
      <p:pic>
        <p:nvPicPr>
          <p:cNvPr id="1026" name="Picture 2">
            <a:extLst>
              <a:ext uri="{FF2B5EF4-FFF2-40B4-BE49-F238E27FC236}">
                <a16:creationId xmlns:a16="http://schemas.microsoft.com/office/drawing/2014/main" id="{33C90F28-D4C3-8756-F7F8-521C58159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9783" y="2764734"/>
            <a:ext cx="3031160" cy="175155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3A557CF-832E-2FF9-A48F-D4A3B5C0AD8D}"/>
              </a:ext>
            </a:extLst>
          </p:cNvPr>
          <p:cNvSpPr txBox="1"/>
          <p:nvPr/>
        </p:nvSpPr>
        <p:spPr>
          <a:xfrm>
            <a:off x="1987826" y="4806331"/>
            <a:ext cx="6241774" cy="307777"/>
          </a:xfrm>
          <a:prstGeom prst="rect">
            <a:avLst/>
          </a:prstGeom>
          <a:noFill/>
        </p:spPr>
        <p:txBody>
          <a:bodyPr wrap="square">
            <a:spAutoFit/>
          </a:bodyPr>
          <a:lstStyle/>
          <a:p>
            <a:r>
              <a:rPr lang="zh-CN" altLang="en-US" dirty="0"/>
              <a:t>https://source.android.com/docs/setup/contribute/submit-patches</a:t>
            </a:r>
          </a:p>
        </p:txBody>
      </p:sp>
      <p:pic>
        <p:nvPicPr>
          <p:cNvPr id="1028" name="Picture 4">
            <a:extLst>
              <a:ext uri="{FF2B5EF4-FFF2-40B4-BE49-F238E27FC236}">
                <a16:creationId xmlns:a16="http://schemas.microsoft.com/office/drawing/2014/main" id="{F32939A9-3354-52E6-539A-DA200A0EC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8720" y="984452"/>
            <a:ext cx="4004633" cy="11339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DA3177D-7139-1881-3E2F-886B40B7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226" y="654712"/>
            <a:ext cx="3714546" cy="159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725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Open Discussion</a:t>
            </a:r>
            <a:endParaRPr lang="en-US" b="0" dirty="0"/>
          </a:p>
        </p:txBody>
      </p:sp>
      <p:sp>
        <p:nvSpPr>
          <p:cNvPr id="308" name="Google Shape;308;p50"/>
          <p:cNvSpPr txBox="1">
            <a:spLocks noGrp="1"/>
          </p:cNvSpPr>
          <p:nvPr>
            <p:ph type="body" idx="1"/>
          </p:nvPr>
        </p:nvSpPr>
        <p:spPr>
          <a:xfrm>
            <a:off x="239525" y="811325"/>
            <a:ext cx="8422154" cy="3980100"/>
          </a:xfrm>
          <a:prstGeom prst="rect">
            <a:avLst/>
          </a:prstGeom>
        </p:spPr>
        <p:txBody>
          <a:bodyPr spcFirstLastPara="1" wrap="square" lIns="68575" tIns="34275" rIns="68575" bIns="34275" anchor="t" anchorCtr="0">
            <a:noAutofit/>
          </a:bodyPr>
          <a:lstStyle/>
          <a:p>
            <a:pPr marL="342900" lvl="0" indent="-279400">
              <a:buClr>
                <a:srgbClr val="0E101A"/>
              </a:buClr>
              <a:buSzPts val="1800"/>
              <a:buFont typeface="Calibri"/>
              <a:buChar char="•"/>
            </a:pPr>
            <a:r>
              <a:rPr lang="en-US" altLang="zh-CN" sz="1800" dirty="0">
                <a:solidFill>
                  <a:srgbClr val="0E101A"/>
                </a:solidFill>
                <a:latin typeface="+mn-lt"/>
                <a:ea typeface="Calibri"/>
                <a:cs typeface="Calibri"/>
                <a:sym typeface="Calibri"/>
              </a:rPr>
              <a:t>…</a:t>
            </a:r>
          </a:p>
        </p:txBody>
      </p:sp>
    </p:spTree>
    <p:extLst>
      <p:ext uri="{BB962C8B-B14F-4D97-AF65-F5344CB8AC3E}">
        <p14:creationId xmlns:p14="http://schemas.microsoft.com/office/powerpoint/2010/main" val="2759390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Antitrust Policy Notice</a:t>
            </a:r>
          </a:p>
          <a:p>
            <a:pPr marL="0" lvl="0" indent="0" algn="l" rtl="0">
              <a:spcBef>
                <a:spcPts val="0"/>
              </a:spcBef>
              <a:spcAft>
                <a:spcPts val="0"/>
              </a:spcAft>
              <a:buNone/>
            </a:pPr>
            <a:endParaRPr lang="en-GB" dirty="0"/>
          </a:p>
          <a:p>
            <a:pPr marL="0" lvl="0" indent="0" algn="l" rtl="0">
              <a:spcBef>
                <a:spcPts val="0"/>
              </a:spcBef>
              <a:spcAft>
                <a:spcPts val="0"/>
              </a:spcAft>
              <a:buClr>
                <a:schemeClr val="dk1"/>
              </a:buClr>
              <a:buSzPts val="1100"/>
              <a:buFont typeface="Arial" panose="020B0604020202020204"/>
              <a:buNone/>
            </a:pPr>
            <a:endParaRPr lang="en-GB" dirty="0"/>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Examples of types of actions that are prohibited at RISC-V International meetings and in connection with RISC-V International activities are described in the RISC-V International Regulations Article 7 available here: </a:t>
            </a:r>
            <a:r>
              <a:rPr lang="en-GB" sz="1600" u="sng" dirty="0">
                <a:solidFill>
                  <a:schemeClr val="hlink"/>
                </a:solidFill>
                <a:latin typeface="Arial" panose="020B0604020202020204"/>
                <a:ea typeface="Arial" panose="020B0604020202020204"/>
                <a:cs typeface="Arial" panose="020B0604020202020204"/>
                <a:sym typeface="Arial" panose="020B0604020202020204"/>
                <a:hlinkClick r:id="rId3"/>
              </a:rPr>
              <a:t>https://riscv.org/regulations/</a:t>
            </a: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If you have questions about these matters, please contact your company counsel.</a:t>
            </a:r>
            <a:endParaRPr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sldNum" idx="12"/>
          </p:nvPr>
        </p:nvSpPr>
        <p:spPr>
          <a:xfrm>
            <a:off x="5029200" y="3625813"/>
            <a:ext cx="1600200" cy="171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GB"/>
              <a:t>3</a:t>
            </a:fld>
            <a:endParaRPr lang="en-GB"/>
          </a:p>
        </p:txBody>
      </p:sp>
      <p:sp>
        <p:nvSpPr>
          <p:cNvPr id="290" name="Google Shape;290;p48"/>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SzPts val="1100"/>
              <a:buNone/>
            </a:pPr>
            <a:r>
              <a:rPr lang="en-GB"/>
              <a:t>RISC-V International</a:t>
            </a:r>
          </a:p>
        </p:txBody>
      </p:sp>
      <p:sp>
        <p:nvSpPr>
          <p:cNvPr id="291" name="Google Shape;291;p48"/>
          <p:cNvSpPr txBox="1">
            <a:spLocks noGrp="1"/>
          </p:cNvSpPr>
          <p:nvPr>
            <p:ph type="body" idx="1"/>
          </p:nvPr>
        </p:nvSpPr>
        <p:spPr>
          <a:xfrm>
            <a:off x="366824" y="1034303"/>
            <a:ext cx="8472300" cy="3894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500"/>
              <a:buNone/>
            </a:pPr>
            <a:r>
              <a:rPr lang="en-GB" sz="1800" dirty="0"/>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dirty="0"/>
              <a:t>We are a transparent, collaborative community where all are welcomed, and all members are encouraged to participate.</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dirty="0"/>
              <a:t>We as members, contributors, and leaders pledge to make participation in our community a harassment-free experience for everyone. </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u="sng" dirty="0">
                <a:solidFill>
                  <a:schemeClr val="hlink"/>
                </a:solidFill>
                <a:hlinkClick r:id="rId3"/>
              </a:rPr>
              <a:t>https://riscv.org/risc-v-international-community-code-of-conduct/</a:t>
            </a:r>
            <a:endParaRPr sz="1800" dirty="0"/>
          </a:p>
          <a:p>
            <a:pPr marL="0" lvl="0" indent="0" algn="l" rtl="0">
              <a:lnSpc>
                <a:spcPct val="100000"/>
              </a:lnSpc>
              <a:spcBef>
                <a:spcPts val="0"/>
              </a:spcBef>
              <a:spcAft>
                <a:spcPts val="0"/>
              </a:spcAft>
              <a:buSzPts val="1500"/>
              <a:buNone/>
            </a:pP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49"/>
          <p:cNvSpPr txBox="1">
            <a:spLocks noGrp="1"/>
          </p:cNvSpPr>
          <p:nvPr>
            <p:ph type="title"/>
          </p:nvPr>
        </p:nvSpPr>
        <p:spPr>
          <a:xfrm>
            <a:off x="275118" y="161365"/>
            <a:ext cx="6011400" cy="514500"/>
          </a:xfrm>
          <a:prstGeom prst="rect">
            <a:avLst/>
          </a:prstGeom>
        </p:spPr>
        <p:txBody>
          <a:bodyPr spcFirstLastPara="1" wrap="square" lIns="67850" tIns="33350" rIns="67850" bIns="33350" anchor="ctr" anchorCtr="0">
            <a:noAutofit/>
          </a:bodyPr>
          <a:lstStyle/>
          <a:p>
            <a:pPr marL="0" lvl="0" indent="0" algn="l" rtl="0">
              <a:spcBef>
                <a:spcPts val="0"/>
              </a:spcBef>
              <a:spcAft>
                <a:spcPts val="0"/>
              </a:spcAft>
              <a:buNone/>
            </a:pPr>
            <a:r>
              <a:rPr lang="en-GB"/>
              <a:t>Agenda</a:t>
            </a:r>
          </a:p>
        </p:txBody>
      </p:sp>
      <p:sp>
        <p:nvSpPr>
          <p:cNvPr id="299" name="Google Shape;299;p49"/>
          <p:cNvSpPr txBox="1">
            <a:spLocks noGrp="1"/>
          </p:cNvSpPr>
          <p:nvPr>
            <p:ph type="body" idx="1"/>
          </p:nvPr>
        </p:nvSpPr>
        <p:spPr>
          <a:xfrm>
            <a:off x="423300" y="913525"/>
            <a:ext cx="8297400" cy="3265500"/>
          </a:xfrm>
          <a:prstGeom prst="rect">
            <a:avLst/>
          </a:prstGeom>
        </p:spPr>
        <p:txBody>
          <a:bodyPr spcFirstLastPara="1" wrap="square" lIns="68575" tIns="34275" rIns="68575" bIns="34275" anchor="t" anchorCtr="0">
            <a:noAutofit/>
          </a:bodyPr>
          <a:lstStyle/>
          <a:p>
            <a:pPr algn="l"/>
            <a:r>
              <a:rPr lang="en-US" altLang="zh-CN" b="0" i="0" dirty="0">
                <a:solidFill>
                  <a:srgbClr val="121416"/>
                </a:solidFill>
                <a:effectLst/>
                <a:latin typeface="Helvetica" pitchFamily="2" charset="0"/>
              </a:rPr>
              <a:t>Current Status and Update</a:t>
            </a:r>
          </a:p>
          <a:p>
            <a:pPr algn="l"/>
            <a:r>
              <a:rPr lang="en-US" altLang="zh-CN" b="0" i="0" dirty="0">
                <a:solidFill>
                  <a:srgbClr val="121416"/>
                </a:solidFill>
                <a:effectLst/>
                <a:latin typeface="Helvetica" pitchFamily="2" charset="0"/>
              </a:rPr>
              <a:t>Gap Analysis</a:t>
            </a:r>
          </a:p>
          <a:p>
            <a:pPr algn="l"/>
            <a:r>
              <a:rPr lang="en-US" altLang="zh-CN" b="0" i="0" dirty="0">
                <a:solidFill>
                  <a:srgbClr val="121416"/>
                </a:solidFill>
                <a:effectLst/>
                <a:latin typeface="Helvetica" pitchFamily="2" charset="0"/>
              </a:rPr>
              <a:t>Develop riscv64 support on AOSP master </a:t>
            </a:r>
          </a:p>
          <a:p>
            <a:pPr algn="l"/>
            <a:r>
              <a:rPr lang="en-US" altLang="zh-CN" b="0" i="0" dirty="0">
                <a:solidFill>
                  <a:srgbClr val="121416"/>
                </a:solidFill>
                <a:effectLst/>
                <a:latin typeface="Helvetica" pitchFamily="2" charset="0"/>
              </a:rPr>
              <a:t>Open Discussion</a:t>
            </a:r>
            <a:endParaRPr lang="en-US" altLang="zh-CN" b="0" i="0" dirty="0">
              <a:solidFill>
                <a:srgbClr val="333333"/>
              </a:solidFill>
              <a:effectLst/>
              <a:latin typeface="Helvetica Neue" panose="02000503000000020004" pitchFamily="2" charset="0"/>
            </a:endParaRPr>
          </a:p>
          <a:p>
            <a:pPr marL="0" lvl="0" indent="0" algn="l" rtl="0">
              <a:spcBef>
                <a:spcPts val="0"/>
              </a:spcBef>
              <a:spcAft>
                <a:spcPts val="0"/>
              </a:spcAft>
              <a:buNone/>
            </a:pPr>
            <a:endParaRPr sz="1700" dirty="0"/>
          </a:p>
          <a:p>
            <a:pPr marL="0" lvl="0" indent="0" algn="l" rtl="0">
              <a:spcBef>
                <a:spcPts val="0"/>
              </a:spcBef>
              <a:spcAft>
                <a:spcPts val="0"/>
              </a:spcAft>
              <a:buNone/>
            </a:pPr>
            <a:endParaRPr sz="2000" dirty="0"/>
          </a:p>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366824" y="242809"/>
            <a:ext cx="7281415" cy="514500"/>
          </a:xfrm>
          <a:prstGeom prst="rect">
            <a:avLst/>
          </a:prstGeom>
        </p:spPr>
        <p:txBody>
          <a:bodyPr spcFirstLastPara="1" wrap="square" lIns="67850" tIns="33350" rIns="67850" bIns="33350" anchor="ctr" anchorCtr="0">
            <a:noAutofit/>
          </a:bodyPr>
          <a:lstStyle/>
          <a:p>
            <a:r>
              <a:rPr lang="en-US" altLang="zh-CN" sz="2400" dirty="0"/>
              <a:t>Current Status and Update</a:t>
            </a:r>
            <a:endParaRPr lang="en-US" sz="2400" dirty="0"/>
          </a:p>
        </p:txBody>
      </p:sp>
      <p:sp>
        <p:nvSpPr>
          <p:cNvPr id="3" name="文本占位符 2">
            <a:extLst>
              <a:ext uri="{FF2B5EF4-FFF2-40B4-BE49-F238E27FC236}">
                <a16:creationId xmlns:a16="http://schemas.microsoft.com/office/drawing/2014/main" id="{C7F8FB79-737A-48F6-93E6-8AEF616A36F8}"/>
              </a:ext>
            </a:extLst>
          </p:cNvPr>
          <p:cNvSpPr>
            <a:spLocks noGrp="1"/>
          </p:cNvSpPr>
          <p:nvPr>
            <p:ph type="body" idx="1"/>
          </p:nvPr>
        </p:nvSpPr>
        <p:spPr>
          <a:xfrm>
            <a:off x="257493" y="1243025"/>
            <a:ext cx="4781646" cy="3169949"/>
          </a:xfrm>
        </p:spPr>
        <p:txBody>
          <a:bodyPr/>
          <a:lstStyle/>
          <a:p>
            <a:r>
              <a:rPr lang="en-US" altLang="zh-CN" dirty="0"/>
              <a:t>Upstream enablement has started(Oct</a:t>
            </a:r>
            <a:r>
              <a:rPr lang="zh-CN" altLang="en-US" dirty="0"/>
              <a:t> </a:t>
            </a:r>
            <a:r>
              <a:rPr lang="en-US" altLang="zh-CN" dirty="0"/>
              <a:t>01)</a:t>
            </a:r>
          </a:p>
          <a:p>
            <a:pPr lvl="1"/>
            <a:r>
              <a:rPr lang="en-US" altLang="zh-CN" dirty="0"/>
              <a:t>First batch</a:t>
            </a:r>
            <a:r>
              <a:rPr lang="zh-CN" altLang="en-US" dirty="0"/>
              <a:t> </a:t>
            </a:r>
            <a:r>
              <a:rPr lang="en-US" altLang="zh-CN" dirty="0"/>
              <a:t>of patch</a:t>
            </a:r>
            <a:r>
              <a:rPr lang="zh-CN" altLang="en-US" dirty="0"/>
              <a:t> </a:t>
            </a:r>
            <a:r>
              <a:rPr lang="en-US" altLang="zh-CN" dirty="0"/>
              <a:t>for</a:t>
            </a:r>
            <a:r>
              <a:rPr lang="zh-CN" altLang="en-US" dirty="0"/>
              <a:t> </a:t>
            </a:r>
            <a:r>
              <a:rPr lang="en-US" altLang="zh-CN" dirty="0"/>
              <a:t>RISC-V</a:t>
            </a:r>
            <a:r>
              <a:rPr lang="zh-CN" altLang="en-US" dirty="0"/>
              <a:t> </a:t>
            </a:r>
            <a:r>
              <a:rPr lang="en-US" altLang="zh-CN" dirty="0"/>
              <a:t>target</a:t>
            </a:r>
          </a:p>
          <a:p>
            <a:pPr lvl="1"/>
            <a:r>
              <a:rPr lang="en-US" altLang="zh-CN" dirty="0"/>
              <a:t>Collaborate with</a:t>
            </a:r>
            <a:r>
              <a:rPr lang="zh-CN" altLang="en-US" dirty="0"/>
              <a:t> </a:t>
            </a:r>
            <a:r>
              <a:rPr lang="en-US" altLang="zh-CN" dirty="0"/>
              <a:t>the</a:t>
            </a:r>
            <a:r>
              <a:rPr lang="zh-CN" altLang="en-US" dirty="0"/>
              <a:t> </a:t>
            </a:r>
            <a:r>
              <a:rPr lang="en-US" altLang="zh-CN" dirty="0"/>
              <a:t>AOSP</a:t>
            </a:r>
            <a:r>
              <a:rPr lang="zh-CN" altLang="en-US" dirty="0"/>
              <a:t> </a:t>
            </a:r>
            <a:r>
              <a:rPr lang="en-US" altLang="zh-CN" dirty="0"/>
              <a:t>team(Google)</a:t>
            </a:r>
          </a:p>
          <a:p>
            <a:pPr lvl="1"/>
            <a:endParaRPr lang="en-US" altLang="zh-CN" dirty="0"/>
          </a:p>
          <a:p>
            <a:r>
              <a:rPr lang="en-US" altLang="zh-CN" dirty="0"/>
              <a:t>Two new</a:t>
            </a:r>
            <a:r>
              <a:rPr lang="zh-CN" altLang="en-US" dirty="0"/>
              <a:t> </a:t>
            </a:r>
            <a:r>
              <a:rPr lang="en-US" altLang="zh-CN" dirty="0"/>
              <a:t>blogs were posted(</a:t>
            </a:r>
            <a:r>
              <a:rPr lang="en-US" altLang="zh-CN" b="0" i="0" dirty="0">
                <a:effectLst/>
                <a:latin typeface="Open Sans" panose="020B0606030504020204" pitchFamily="34" charset="0"/>
              </a:rPr>
              <a:t>Oct 23</a:t>
            </a:r>
            <a:r>
              <a:rPr lang="en-US" altLang="zh-CN" dirty="0"/>
              <a:t>)</a:t>
            </a:r>
          </a:p>
          <a:p>
            <a:pPr lvl="1"/>
            <a:r>
              <a:rPr lang="en-US" altLang="zh-CN" dirty="0"/>
              <a:t>Porting background</a:t>
            </a:r>
          </a:p>
          <a:p>
            <a:pPr lvl="1"/>
            <a:r>
              <a:rPr lang="en-US" altLang="zh-CN" dirty="0"/>
              <a:t>Previous News/blogs</a:t>
            </a:r>
          </a:p>
          <a:p>
            <a:endParaRPr lang="zh-CN" altLang="en-US" dirty="0"/>
          </a:p>
        </p:txBody>
      </p:sp>
      <p:pic>
        <p:nvPicPr>
          <p:cNvPr id="1026" name="Picture 2">
            <a:extLst>
              <a:ext uri="{FF2B5EF4-FFF2-40B4-BE49-F238E27FC236}">
                <a16:creationId xmlns:a16="http://schemas.microsoft.com/office/drawing/2014/main" id="{8143CB9D-5F7C-0902-06C5-C61C2B13FA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849"/>
          <a:stretch/>
        </p:blipFill>
        <p:spPr bwMode="auto">
          <a:xfrm>
            <a:off x="5469774" y="1065973"/>
            <a:ext cx="3416733" cy="150577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34D8817-5A78-4128-13DC-1B74EB9D3A24}"/>
              </a:ext>
            </a:extLst>
          </p:cNvPr>
          <p:cNvSpPr txBox="1"/>
          <p:nvPr/>
        </p:nvSpPr>
        <p:spPr>
          <a:xfrm>
            <a:off x="5640534" y="4592914"/>
            <a:ext cx="3076083" cy="307777"/>
          </a:xfrm>
          <a:prstGeom prst="rect">
            <a:avLst/>
          </a:prstGeom>
          <a:noFill/>
        </p:spPr>
        <p:txBody>
          <a:bodyPr wrap="square">
            <a:spAutoFit/>
          </a:bodyPr>
          <a:lstStyle/>
          <a:p>
            <a:r>
              <a:rPr lang="zh-CN" altLang="en-US" dirty="0"/>
              <a:t>https://riscv.org/news/risc-v-blog/</a:t>
            </a:r>
          </a:p>
        </p:txBody>
      </p:sp>
      <p:pic>
        <p:nvPicPr>
          <p:cNvPr id="1028" name="Picture 4">
            <a:extLst>
              <a:ext uri="{FF2B5EF4-FFF2-40B4-BE49-F238E27FC236}">
                <a16:creationId xmlns:a16="http://schemas.microsoft.com/office/drawing/2014/main" id="{0ED0750E-6289-07C1-B4DE-A8646092F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774" y="2709202"/>
            <a:ext cx="3416733" cy="188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27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366824" y="242809"/>
            <a:ext cx="7281415" cy="514500"/>
          </a:xfrm>
          <a:prstGeom prst="rect">
            <a:avLst/>
          </a:prstGeom>
        </p:spPr>
        <p:txBody>
          <a:bodyPr spcFirstLastPara="1" wrap="square" lIns="67850" tIns="33350" rIns="67850" bIns="33350" anchor="ctr" anchorCtr="0">
            <a:noAutofit/>
          </a:bodyPr>
          <a:lstStyle/>
          <a:p>
            <a:r>
              <a:rPr lang="en-US" altLang="zh-CN" sz="2400" dirty="0"/>
              <a:t>Current Status and Update</a:t>
            </a:r>
            <a:endParaRPr lang="en-US" sz="2400" dirty="0"/>
          </a:p>
        </p:txBody>
      </p:sp>
      <p:sp>
        <p:nvSpPr>
          <p:cNvPr id="3" name="文本占位符 2">
            <a:extLst>
              <a:ext uri="{FF2B5EF4-FFF2-40B4-BE49-F238E27FC236}">
                <a16:creationId xmlns:a16="http://schemas.microsoft.com/office/drawing/2014/main" id="{C7F8FB79-737A-48F6-93E6-8AEF616A36F8}"/>
              </a:ext>
            </a:extLst>
          </p:cNvPr>
          <p:cNvSpPr>
            <a:spLocks noGrp="1"/>
          </p:cNvSpPr>
          <p:nvPr>
            <p:ph type="body" idx="1"/>
          </p:nvPr>
        </p:nvSpPr>
        <p:spPr>
          <a:xfrm>
            <a:off x="338432" y="1153573"/>
            <a:ext cx="4612681" cy="3237205"/>
          </a:xfrm>
        </p:spPr>
        <p:txBody>
          <a:bodyPr/>
          <a:lstStyle/>
          <a:p>
            <a:r>
              <a:rPr lang="en-US" altLang="zh-CN" dirty="0">
                <a:solidFill>
                  <a:srgbClr val="18191B"/>
                </a:solidFill>
                <a:effectLst/>
                <a:latin typeface="Arial" panose="020B0604020202020204" pitchFamily="34" charset="0"/>
              </a:rPr>
              <a:t>200+ Changes are created</a:t>
            </a:r>
          </a:p>
          <a:p>
            <a:r>
              <a:rPr lang="en-US" altLang="zh-CN" dirty="0">
                <a:solidFill>
                  <a:srgbClr val="18191B"/>
                </a:solidFill>
                <a:effectLst/>
                <a:latin typeface="Arial" panose="020B0604020202020204" pitchFamily="34" charset="0"/>
              </a:rPr>
              <a:t>170+ Changes are merged</a:t>
            </a:r>
          </a:p>
          <a:p>
            <a:r>
              <a:rPr lang="en-US" altLang="zh-CN" dirty="0">
                <a:solidFill>
                  <a:srgbClr val="18191B"/>
                </a:solidFill>
                <a:latin typeface="Arial" panose="020B0604020202020204" pitchFamily="34" charset="0"/>
              </a:rPr>
              <a:t>Target: aosp_riscv64</a:t>
            </a:r>
          </a:p>
          <a:p>
            <a:r>
              <a:rPr lang="en-US" altLang="zh-CN" dirty="0"/>
              <a:t>Support added: build, bionic, LLVM/Clang, system, framework, XTS and 3-rd party libraries</a:t>
            </a:r>
          </a:p>
          <a:p>
            <a:r>
              <a:rPr lang="en-US" altLang="zh-CN" dirty="0"/>
              <a:t>TODO: under Gap Analysis</a:t>
            </a:r>
          </a:p>
        </p:txBody>
      </p:sp>
      <p:sp>
        <p:nvSpPr>
          <p:cNvPr id="4" name="文本框 3">
            <a:extLst>
              <a:ext uri="{FF2B5EF4-FFF2-40B4-BE49-F238E27FC236}">
                <a16:creationId xmlns:a16="http://schemas.microsoft.com/office/drawing/2014/main" id="{4E70D97A-DA89-1BD6-0E3E-D46A4665E1B7}"/>
              </a:ext>
            </a:extLst>
          </p:cNvPr>
          <p:cNvSpPr txBox="1"/>
          <p:nvPr/>
        </p:nvSpPr>
        <p:spPr>
          <a:xfrm>
            <a:off x="4951113" y="3963731"/>
            <a:ext cx="4154557" cy="307777"/>
          </a:xfrm>
          <a:prstGeom prst="rect">
            <a:avLst/>
          </a:prstGeom>
          <a:noFill/>
        </p:spPr>
        <p:txBody>
          <a:bodyPr wrap="square">
            <a:spAutoFit/>
          </a:bodyPr>
          <a:lstStyle/>
          <a:p>
            <a:r>
              <a:rPr lang="en-US" altLang="zh-CN" dirty="0"/>
              <a:t>https://android-</a:t>
            </a:r>
            <a:r>
              <a:rPr lang="en-US" altLang="zh-CN" dirty="0" err="1"/>
              <a:t>review.googlesource.com</a:t>
            </a:r>
            <a:r>
              <a:rPr lang="en-US" altLang="zh-CN" dirty="0"/>
              <a:t>/q/riscv64</a:t>
            </a:r>
            <a:endParaRPr lang="zh-CN" altLang="en-US" dirty="0"/>
          </a:p>
        </p:txBody>
      </p:sp>
      <p:pic>
        <p:nvPicPr>
          <p:cNvPr id="2050" name="Picture 2">
            <a:extLst>
              <a:ext uri="{FF2B5EF4-FFF2-40B4-BE49-F238E27FC236}">
                <a16:creationId xmlns:a16="http://schemas.microsoft.com/office/drawing/2014/main" id="{113176EE-5BA2-051B-C368-47C137E2F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83" y="1034303"/>
            <a:ext cx="3934019" cy="276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414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366824" y="242809"/>
            <a:ext cx="7281415" cy="514500"/>
          </a:xfrm>
          <a:prstGeom prst="rect">
            <a:avLst/>
          </a:prstGeom>
        </p:spPr>
        <p:txBody>
          <a:bodyPr spcFirstLastPara="1" wrap="square" lIns="67850" tIns="33350" rIns="67850" bIns="33350" anchor="ctr" anchorCtr="0">
            <a:noAutofit/>
          </a:bodyPr>
          <a:lstStyle/>
          <a:p>
            <a:r>
              <a:rPr lang="en-US" altLang="zh-CN" sz="2400" dirty="0"/>
              <a:t>Current Status and Update</a:t>
            </a:r>
            <a:endParaRPr lang="en-US" sz="2400" dirty="0"/>
          </a:p>
        </p:txBody>
      </p:sp>
      <p:sp>
        <p:nvSpPr>
          <p:cNvPr id="3" name="文本占位符 2">
            <a:extLst>
              <a:ext uri="{FF2B5EF4-FFF2-40B4-BE49-F238E27FC236}">
                <a16:creationId xmlns:a16="http://schemas.microsoft.com/office/drawing/2014/main" id="{C7F8FB79-737A-48F6-93E6-8AEF616A36F8}"/>
              </a:ext>
            </a:extLst>
          </p:cNvPr>
          <p:cNvSpPr>
            <a:spLocks noGrp="1"/>
          </p:cNvSpPr>
          <p:nvPr>
            <p:ph type="body" idx="1"/>
          </p:nvPr>
        </p:nvSpPr>
        <p:spPr>
          <a:xfrm>
            <a:off x="257493" y="974668"/>
            <a:ext cx="8528698" cy="3712500"/>
          </a:xfrm>
        </p:spPr>
        <p:txBody>
          <a:bodyPr/>
          <a:lstStyle/>
          <a:p>
            <a:r>
              <a:rPr lang="en-US" altLang="zh-CN" dirty="0"/>
              <a:t>Next meeting</a:t>
            </a:r>
          </a:p>
          <a:p>
            <a:pPr lvl="1"/>
            <a:r>
              <a:rPr lang="en-US" altLang="zh-CN" b="0" i="0" dirty="0">
                <a:solidFill>
                  <a:srgbClr val="3C4043"/>
                </a:solidFill>
                <a:effectLst/>
                <a:latin typeface="Roboto" panose="02000000000000000000" pitchFamily="2" charset="0"/>
              </a:rPr>
              <a:t>Dec</a:t>
            </a:r>
            <a:r>
              <a:rPr lang="zh-CN" altLang="en-US" b="0" i="0" dirty="0">
                <a:solidFill>
                  <a:srgbClr val="3C4043"/>
                </a:solidFill>
                <a:effectLst/>
                <a:latin typeface="Roboto" panose="02000000000000000000" pitchFamily="2" charset="0"/>
              </a:rPr>
              <a:t> </a:t>
            </a:r>
            <a:r>
              <a:rPr lang="en-US" altLang="zh-CN" b="0" i="0" dirty="0">
                <a:solidFill>
                  <a:srgbClr val="3C4043"/>
                </a:solidFill>
                <a:effectLst/>
                <a:latin typeface="Roboto" panose="02000000000000000000" pitchFamily="2" charset="0"/>
              </a:rPr>
              <a:t>20</a:t>
            </a:r>
            <a:r>
              <a:rPr lang="zh-CN" altLang="en-US" b="0" i="0" dirty="0">
                <a:solidFill>
                  <a:srgbClr val="3C4043"/>
                </a:solidFill>
                <a:effectLst/>
                <a:latin typeface="Roboto" panose="02000000000000000000" pitchFamily="2" charset="0"/>
              </a:rPr>
              <a:t>？</a:t>
            </a:r>
            <a:endParaRPr lang="en-US" altLang="zh-CN" dirty="0"/>
          </a:p>
          <a:p>
            <a:r>
              <a:rPr lang="en-US" altLang="zh-CN" dirty="0"/>
              <a:t>Regular meeting</a:t>
            </a:r>
          </a:p>
          <a:p>
            <a:pPr lvl="1"/>
            <a:r>
              <a:rPr lang="en-US" altLang="zh-CN" dirty="0"/>
              <a:t>Monthly</a:t>
            </a:r>
            <a:r>
              <a:rPr lang="zh-CN" altLang="en-US" dirty="0"/>
              <a:t>（</a:t>
            </a:r>
            <a:r>
              <a:rPr lang="en-US" altLang="zh-CN" dirty="0">
                <a:latin typeface="+mn-lt"/>
              </a:rPr>
              <a:t>Every</a:t>
            </a:r>
            <a:r>
              <a:rPr lang="zh-CN" altLang="en-US" dirty="0">
                <a:latin typeface="+mn-lt"/>
              </a:rPr>
              <a:t> </a:t>
            </a:r>
            <a:r>
              <a:rPr lang="en-US" altLang="zh-CN" i="0" dirty="0">
                <a:solidFill>
                  <a:srgbClr val="333333"/>
                </a:solidFill>
                <a:effectLst/>
                <a:latin typeface="+mn-lt"/>
              </a:rPr>
              <a:t>2-nd Tuesday?</a:t>
            </a:r>
            <a:r>
              <a:rPr lang="zh-CN" altLang="en-US" dirty="0">
                <a:latin typeface="+mn-lt"/>
              </a:rPr>
              <a:t>）</a:t>
            </a:r>
            <a:endParaRPr lang="en-US" altLang="zh-CN" dirty="0">
              <a:latin typeface="+mn-lt"/>
            </a:endParaRPr>
          </a:p>
          <a:p>
            <a:pPr lvl="1"/>
            <a:r>
              <a:rPr lang="en-US" altLang="zh-CN" dirty="0"/>
              <a:t>May</a:t>
            </a:r>
            <a:r>
              <a:rPr lang="zh-CN" altLang="en-US" dirty="0"/>
              <a:t> </a:t>
            </a:r>
            <a:r>
              <a:rPr lang="en-US" altLang="zh-CN" dirty="0"/>
              <a:t>change the frequency on demand</a:t>
            </a:r>
          </a:p>
          <a:p>
            <a:r>
              <a:rPr lang="en-US" altLang="zh-CN" dirty="0"/>
              <a:t>Issues tracker</a:t>
            </a:r>
          </a:p>
          <a:p>
            <a:pPr lvl="1"/>
            <a:r>
              <a:rPr lang="en-US" altLang="zh-CN" dirty="0">
                <a:hlinkClick r:id="rId3"/>
              </a:rPr>
              <a:t>https://github.com/riscv-android-src/riscv-android/issues</a:t>
            </a:r>
            <a:endParaRPr lang="en-US" altLang="zh-CN" dirty="0"/>
          </a:p>
          <a:p>
            <a:pPr lvl="1"/>
            <a:r>
              <a:rPr lang="en-US" altLang="zh-CN" dirty="0">
                <a:hlinkClick r:id="rId4"/>
              </a:rPr>
              <a:t>https://docs.google.com/spreadsheets/d/1HifwLJCBeLxgtXo-D1O1POlsBlybRokCmAj3yljq9NM/edit#gid=0</a:t>
            </a:r>
            <a:r>
              <a:rPr lang="en-US" altLang="zh-CN" dirty="0"/>
              <a:t> (Gap Analysis &amp; Overview)</a:t>
            </a:r>
          </a:p>
          <a:p>
            <a:pPr lvl="1"/>
            <a:r>
              <a:rPr lang="en-US" altLang="zh-CN" dirty="0">
                <a:hlinkClick r:id="rId5"/>
              </a:rPr>
              <a:t>https://bugs.chromium.org/p/gerrit/issues/list</a:t>
            </a:r>
            <a:r>
              <a:rPr lang="en-US" altLang="zh-CN" dirty="0"/>
              <a:t> (Common issues?)</a:t>
            </a:r>
          </a:p>
        </p:txBody>
      </p:sp>
    </p:spTree>
    <p:extLst>
      <p:ext uri="{BB962C8B-B14F-4D97-AF65-F5344CB8AC3E}">
        <p14:creationId xmlns:p14="http://schemas.microsoft.com/office/powerpoint/2010/main" val="355762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366824" y="242809"/>
            <a:ext cx="7281415" cy="514500"/>
          </a:xfrm>
          <a:prstGeom prst="rect">
            <a:avLst/>
          </a:prstGeom>
        </p:spPr>
        <p:txBody>
          <a:bodyPr spcFirstLastPara="1" wrap="square" lIns="67850" tIns="33350" rIns="67850" bIns="33350" anchor="ctr" anchorCtr="0">
            <a:noAutofit/>
          </a:bodyPr>
          <a:lstStyle/>
          <a:p>
            <a:r>
              <a:rPr lang="en-US" altLang="zh-CN" sz="2400" dirty="0"/>
              <a:t>Gap Analysis</a:t>
            </a:r>
            <a:endParaRPr lang="en-US" sz="2400" dirty="0"/>
          </a:p>
        </p:txBody>
      </p:sp>
      <p:sp>
        <p:nvSpPr>
          <p:cNvPr id="3" name="文本占位符 2">
            <a:extLst>
              <a:ext uri="{FF2B5EF4-FFF2-40B4-BE49-F238E27FC236}">
                <a16:creationId xmlns:a16="http://schemas.microsoft.com/office/drawing/2014/main" id="{C7F8FB79-737A-48F6-93E6-8AEF616A36F8}"/>
              </a:ext>
            </a:extLst>
          </p:cNvPr>
          <p:cNvSpPr>
            <a:spLocks noGrp="1"/>
          </p:cNvSpPr>
          <p:nvPr>
            <p:ph type="body" idx="1"/>
          </p:nvPr>
        </p:nvSpPr>
        <p:spPr>
          <a:xfrm>
            <a:off x="257493" y="974668"/>
            <a:ext cx="8528698" cy="3712500"/>
          </a:xfrm>
        </p:spPr>
        <p:txBody>
          <a:bodyPr/>
          <a:lstStyle/>
          <a:p>
            <a:r>
              <a:rPr lang="en-US" altLang="zh-CN" dirty="0">
                <a:hlinkClick r:id="rId3"/>
              </a:rPr>
              <a:t>https://docs.google.com/spreadsheets/d/1HifwLJCBeLxgtXo-D1O1POlsBlybRokCmAj3yljq9NM/edit#gid=0</a:t>
            </a:r>
            <a:endParaRPr lang="en-US" altLang="zh-CN" dirty="0"/>
          </a:p>
          <a:p>
            <a:r>
              <a:rPr lang="en-US" altLang="zh-CN" b="0" i="0" dirty="0">
                <a:solidFill>
                  <a:srgbClr val="3C4043"/>
                </a:solidFill>
                <a:effectLst/>
                <a:latin typeface="Roboto" panose="02000000000000000000" pitchFamily="2" charset="0"/>
              </a:rPr>
              <a:t>Some missing items should be added.</a:t>
            </a:r>
          </a:p>
          <a:p>
            <a:r>
              <a:rPr lang="en-US" altLang="zh-CN" b="0" i="0" dirty="0">
                <a:solidFill>
                  <a:srgbClr val="3C4043"/>
                </a:solidFill>
                <a:effectLst/>
                <a:latin typeface="Roboto" panose="02000000000000000000" pitchFamily="2" charset="0"/>
              </a:rPr>
              <a:t>Need to add more detail and comparison.</a:t>
            </a:r>
          </a:p>
          <a:p>
            <a:r>
              <a:rPr lang="en-US" altLang="zh-CN" dirty="0">
                <a:solidFill>
                  <a:srgbClr val="3C4043"/>
                </a:solidFill>
                <a:latin typeface="Roboto" panose="02000000000000000000" pitchFamily="2" charset="0"/>
              </a:rPr>
              <a:t>Need to update priority and assignments</a:t>
            </a:r>
            <a:endParaRPr lang="en-US" altLang="zh-CN" b="0" i="0" dirty="0">
              <a:solidFill>
                <a:srgbClr val="3C4043"/>
              </a:solidFill>
              <a:effectLst/>
              <a:latin typeface="Roboto" panose="02000000000000000000" pitchFamily="2" charset="0"/>
            </a:endParaRPr>
          </a:p>
          <a:p>
            <a:r>
              <a:rPr lang="en-US" altLang="zh-CN" b="0" i="0" dirty="0">
                <a:solidFill>
                  <a:srgbClr val="3C4043"/>
                </a:solidFill>
                <a:effectLst/>
                <a:latin typeface="Roboto" panose="02000000000000000000" pitchFamily="2" charset="0"/>
              </a:rPr>
              <a:t>Everyone can edit it</a:t>
            </a:r>
          </a:p>
        </p:txBody>
      </p:sp>
    </p:spTree>
    <p:extLst>
      <p:ext uri="{BB962C8B-B14F-4D97-AF65-F5344CB8AC3E}">
        <p14:creationId xmlns:p14="http://schemas.microsoft.com/office/powerpoint/2010/main" val="1869688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Develop riscv64 support on AOSP master </a:t>
            </a:r>
            <a:endParaRPr lang="en-US" dirty="0"/>
          </a:p>
        </p:txBody>
      </p:sp>
      <p:sp>
        <p:nvSpPr>
          <p:cNvPr id="8" name="矩形 7">
            <a:extLst>
              <a:ext uri="{FF2B5EF4-FFF2-40B4-BE49-F238E27FC236}">
                <a16:creationId xmlns:a16="http://schemas.microsoft.com/office/drawing/2014/main" id="{830AFBC6-8BEC-46D0-BA6F-26441D2B7691}"/>
              </a:ext>
            </a:extLst>
          </p:cNvPr>
          <p:cNvSpPr/>
          <p:nvPr/>
        </p:nvSpPr>
        <p:spPr>
          <a:xfrm>
            <a:off x="1619597" y="4085408"/>
            <a:ext cx="1673203" cy="646331"/>
          </a:xfrm>
          <a:prstGeom prst="rect">
            <a:avLst/>
          </a:prstGeom>
        </p:spPr>
        <p:txBody>
          <a:bodyPr wrap="square">
            <a:spAutoFit/>
          </a:bodyPr>
          <a:lstStyle/>
          <a:p>
            <a:pPr algn="ctr"/>
            <a:r>
              <a:rPr lang="en-US" altLang="zh-CN" sz="1800" dirty="0">
                <a:solidFill>
                  <a:schemeClr val="accent2">
                    <a:lumMod val="75000"/>
                    <a:lumOff val="25000"/>
                  </a:schemeClr>
                </a:solidFill>
              </a:rPr>
              <a:t>Setup build environment</a:t>
            </a:r>
            <a:endParaRPr lang="zh-CN" altLang="en-US" sz="1800" dirty="0">
              <a:solidFill>
                <a:schemeClr val="accent2">
                  <a:lumMod val="75000"/>
                  <a:lumOff val="25000"/>
                </a:schemeClr>
              </a:solidFill>
            </a:endParaRPr>
          </a:p>
        </p:txBody>
      </p:sp>
      <p:sp>
        <p:nvSpPr>
          <p:cNvPr id="2" name="矩形 1">
            <a:extLst>
              <a:ext uri="{FF2B5EF4-FFF2-40B4-BE49-F238E27FC236}">
                <a16:creationId xmlns:a16="http://schemas.microsoft.com/office/drawing/2014/main" id="{1525AE3B-EC49-F30E-C023-0C8D5AC91A61}"/>
              </a:ext>
            </a:extLst>
          </p:cNvPr>
          <p:cNvSpPr/>
          <p:nvPr/>
        </p:nvSpPr>
        <p:spPr>
          <a:xfrm>
            <a:off x="508130" y="1089576"/>
            <a:ext cx="4451496" cy="2964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dirty="0">
                <a:solidFill>
                  <a:srgbClr val="000000"/>
                </a:solidFill>
                <a:effectLst/>
                <a:latin typeface="Tahoma" panose="020B0604030504040204" pitchFamily="34" charset="0"/>
              </a:rPr>
              <a:t>&gt; </a:t>
            </a:r>
            <a:r>
              <a:rPr lang="en-US" altLang="zh-CN" dirty="0" err="1">
                <a:solidFill>
                  <a:srgbClr val="000000"/>
                </a:solidFill>
                <a:effectLst/>
                <a:latin typeface="Tahoma" panose="020B0604030504040204" pitchFamily="34" charset="0"/>
              </a:rPr>
              <a:t>mkdir</a:t>
            </a:r>
            <a:r>
              <a:rPr lang="en-US" altLang="zh-CN" dirty="0">
                <a:solidFill>
                  <a:srgbClr val="000000"/>
                </a:solidFill>
                <a:effectLst/>
                <a:latin typeface="Tahoma" panose="020B0604030504040204" pitchFamily="34" charset="0"/>
              </a:rPr>
              <a:t> android-</a:t>
            </a:r>
            <a:r>
              <a:rPr lang="en-US" altLang="zh-CN" dirty="0" err="1">
                <a:solidFill>
                  <a:srgbClr val="000000"/>
                </a:solidFill>
                <a:effectLst/>
                <a:latin typeface="Tahoma" panose="020B0604030504040204" pitchFamily="34" charset="0"/>
              </a:rPr>
              <a:t>src</a:t>
            </a:r>
            <a:endParaRPr lang="en-US" altLang="zh-CN" dirty="0">
              <a:solidFill>
                <a:srgbClr val="000000"/>
              </a:solidFill>
              <a:effectLst/>
              <a:latin typeface="Tahoma" panose="020B0604030504040204" pitchFamily="34" charset="0"/>
            </a:endParaRPr>
          </a:p>
          <a:p>
            <a:r>
              <a:rPr lang="en-US" altLang="zh-CN" dirty="0">
                <a:solidFill>
                  <a:srgbClr val="000000"/>
                </a:solidFill>
                <a:effectLst/>
                <a:latin typeface="Tahoma" panose="020B0604030504040204" pitchFamily="34" charset="0"/>
              </a:rPr>
              <a:t>&gt; cd android-</a:t>
            </a:r>
            <a:r>
              <a:rPr lang="en-US" altLang="zh-CN" dirty="0" err="1">
                <a:solidFill>
                  <a:srgbClr val="000000"/>
                </a:solidFill>
                <a:effectLst/>
                <a:latin typeface="Tahoma" panose="020B0604030504040204" pitchFamily="34" charset="0"/>
              </a:rPr>
              <a:t>src</a:t>
            </a:r>
            <a:endParaRPr lang="en-US" altLang="zh-CN" dirty="0">
              <a:solidFill>
                <a:srgbClr val="000000"/>
              </a:solidFill>
              <a:effectLst/>
              <a:latin typeface="Tahoma" panose="020B0604030504040204" pitchFamily="34" charset="0"/>
            </a:endParaRPr>
          </a:p>
          <a:p>
            <a:r>
              <a:rPr lang="en-US" altLang="zh-CN" dirty="0">
                <a:solidFill>
                  <a:srgbClr val="000000"/>
                </a:solidFill>
                <a:effectLst/>
                <a:latin typeface="Tahoma" panose="020B0604030504040204" pitchFamily="34" charset="0"/>
              </a:rPr>
              <a:t>&gt; repo </a:t>
            </a:r>
            <a:r>
              <a:rPr lang="en-US" altLang="zh-CN" dirty="0" err="1">
                <a:solidFill>
                  <a:srgbClr val="000000"/>
                </a:solidFill>
                <a:effectLst/>
                <a:latin typeface="Tahoma" panose="020B0604030504040204" pitchFamily="34" charset="0"/>
              </a:rPr>
              <a:t>init</a:t>
            </a:r>
            <a:r>
              <a:rPr lang="en-US" altLang="zh-CN" dirty="0">
                <a:solidFill>
                  <a:srgbClr val="000000"/>
                </a:solidFill>
                <a:effectLst/>
                <a:latin typeface="Tahoma" panose="020B0604030504040204" pitchFamily="34" charset="0"/>
              </a:rPr>
              <a:t> -u https://</a:t>
            </a:r>
            <a:r>
              <a:rPr lang="en-US" altLang="zh-CN" dirty="0" err="1">
                <a:solidFill>
                  <a:srgbClr val="000000"/>
                </a:solidFill>
                <a:effectLst/>
                <a:latin typeface="Tahoma" panose="020B0604030504040204" pitchFamily="34" charset="0"/>
              </a:rPr>
              <a:t>android.googlesource.com</a:t>
            </a:r>
            <a:r>
              <a:rPr lang="en-US" altLang="zh-CN" dirty="0">
                <a:solidFill>
                  <a:srgbClr val="000000"/>
                </a:solidFill>
                <a:effectLst/>
                <a:latin typeface="Tahoma" panose="020B0604030504040204" pitchFamily="34" charset="0"/>
              </a:rPr>
              <a:t>/platform/manifest</a:t>
            </a:r>
          </a:p>
          <a:p>
            <a:r>
              <a:rPr lang="en-US" altLang="zh-CN" dirty="0">
                <a:solidFill>
                  <a:srgbClr val="000000"/>
                </a:solidFill>
                <a:effectLst/>
                <a:latin typeface="Tahoma" panose="020B0604030504040204" pitchFamily="34" charset="0"/>
              </a:rPr>
              <a:t># Use mirror when </a:t>
            </a:r>
            <a:r>
              <a:rPr lang="en-US" altLang="zh-CN" dirty="0" err="1">
                <a:solidFill>
                  <a:srgbClr val="000000"/>
                </a:solidFill>
                <a:effectLst/>
                <a:latin typeface="Tahoma" panose="020B0604030504040204" pitchFamily="34" charset="0"/>
              </a:rPr>
              <a:t>googlesource</a:t>
            </a:r>
            <a:r>
              <a:rPr lang="en-US" altLang="zh-CN" dirty="0">
                <a:solidFill>
                  <a:srgbClr val="000000"/>
                </a:solidFill>
                <a:effectLst/>
                <a:latin typeface="Tahoma" panose="020B0604030504040204" pitchFamily="34" charset="0"/>
              </a:rPr>
              <a:t> is not accessible</a:t>
            </a:r>
          </a:p>
          <a:p>
            <a:r>
              <a:rPr lang="en-US" altLang="zh-CN" dirty="0">
                <a:solidFill>
                  <a:srgbClr val="000000"/>
                </a:solidFill>
                <a:effectLst/>
                <a:latin typeface="Tahoma" panose="020B0604030504040204" pitchFamily="34" charset="0"/>
              </a:rPr>
              <a:t>#repo </a:t>
            </a:r>
            <a:r>
              <a:rPr lang="en-US" altLang="zh-CN" dirty="0" err="1">
                <a:solidFill>
                  <a:srgbClr val="000000"/>
                </a:solidFill>
                <a:effectLst/>
                <a:latin typeface="Tahoma" panose="020B0604030504040204" pitchFamily="34" charset="0"/>
              </a:rPr>
              <a:t>init</a:t>
            </a:r>
            <a:r>
              <a:rPr lang="en-US" altLang="zh-CN" dirty="0">
                <a:solidFill>
                  <a:srgbClr val="000000"/>
                </a:solidFill>
                <a:effectLst/>
                <a:latin typeface="Tahoma" panose="020B0604030504040204" pitchFamily="34" charset="0"/>
              </a:rPr>
              <a:t> -u https://</a:t>
            </a:r>
            <a:r>
              <a:rPr lang="en-US" altLang="zh-CN" dirty="0" err="1">
                <a:solidFill>
                  <a:srgbClr val="000000"/>
                </a:solidFill>
                <a:effectLst/>
                <a:latin typeface="Tahoma" panose="020B0604030504040204" pitchFamily="34" charset="0"/>
              </a:rPr>
              <a:t>mirrors.tuna.tsinghua.edu.cn</a:t>
            </a:r>
            <a:r>
              <a:rPr lang="en-US" altLang="zh-CN" dirty="0">
                <a:solidFill>
                  <a:srgbClr val="000000"/>
                </a:solidFill>
                <a:effectLst/>
                <a:latin typeface="Tahoma" panose="020B0604030504040204" pitchFamily="34" charset="0"/>
              </a:rPr>
              <a:t>/git/AOSP/platform/manifest</a:t>
            </a:r>
          </a:p>
          <a:p>
            <a:r>
              <a:rPr lang="en-US" altLang="zh-CN" dirty="0">
                <a:solidFill>
                  <a:srgbClr val="000000"/>
                </a:solidFill>
                <a:effectLst/>
                <a:latin typeface="Tahoma" panose="020B0604030504040204" pitchFamily="34" charset="0"/>
              </a:rPr>
              <a:t>&gt; repo sync</a:t>
            </a:r>
          </a:p>
          <a:p>
            <a:r>
              <a:rPr lang="en-US" altLang="zh-CN" dirty="0">
                <a:solidFill>
                  <a:srgbClr val="000000"/>
                </a:solidFill>
                <a:effectLst/>
                <a:latin typeface="Tahoma" panose="020B0604030504040204" pitchFamily="34" charset="0"/>
              </a:rPr>
              <a:t>&gt; source build/</a:t>
            </a:r>
            <a:r>
              <a:rPr lang="en-US" altLang="zh-CN" dirty="0" err="1">
                <a:solidFill>
                  <a:srgbClr val="000000"/>
                </a:solidFill>
                <a:effectLst/>
                <a:latin typeface="Tahoma" panose="020B0604030504040204" pitchFamily="34" charset="0"/>
              </a:rPr>
              <a:t>envsetup.sh</a:t>
            </a:r>
            <a:endParaRPr lang="en-US" altLang="zh-CN" dirty="0">
              <a:solidFill>
                <a:srgbClr val="000000"/>
              </a:solidFill>
              <a:effectLst/>
              <a:latin typeface="Tahoma" panose="020B0604030504040204" pitchFamily="34" charset="0"/>
            </a:endParaRPr>
          </a:p>
          <a:p>
            <a:r>
              <a:rPr lang="en-US" altLang="zh-CN" dirty="0">
                <a:solidFill>
                  <a:srgbClr val="000000"/>
                </a:solidFill>
                <a:effectLst/>
                <a:latin typeface="Tahoma" panose="020B0604030504040204" pitchFamily="34" charset="0"/>
              </a:rPr>
              <a:t>&gt; lunch aosp_riscv64-userdebug</a:t>
            </a:r>
          </a:p>
          <a:p>
            <a:r>
              <a:rPr lang="en-US" altLang="zh-CN" dirty="0">
                <a:solidFill>
                  <a:srgbClr val="000000"/>
                </a:solidFill>
                <a:effectLst/>
                <a:latin typeface="Tahoma" panose="020B0604030504040204" pitchFamily="34" charset="0"/>
              </a:rPr>
              <a:t>&gt; m -j</a:t>
            </a:r>
          </a:p>
          <a:p>
            <a:endParaRPr kumimoji="1" lang="zh-CN" altLang="en-US" dirty="0">
              <a:solidFill>
                <a:schemeClr val="tx1"/>
              </a:solidFill>
            </a:endParaRPr>
          </a:p>
        </p:txBody>
      </p:sp>
      <p:pic>
        <p:nvPicPr>
          <p:cNvPr id="3074" name="Picture 2">
            <a:extLst>
              <a:ext uri="{FF2B5EF4-FFF2-40B4-BE49-F238E27FC236}">
                <a16:creationId xmlns:a16="http://schemas.microsoft.com/office/drawing/2014/main" id="{DBB4F422-49E6-3295-2C8F-D0C81D651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933" y="3532454"/>
            <a:ext cx="3819047" cy="12750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06074CD-1BF0-FB54-B8FE-F3CF2AFAC8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690"/>
          <a:stretch/>
        </p:blipFill>
        <p:spPr bwMode="auto">
          <a:xfrm>
            <a:off x="5165926" y="834394"/>
            <a:ext cx="3761063" cy="2475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10628</TotalTime>
  <Words>637</Words>
  <Application>Microsoft Macintosh PowerPoint</Application>
  <PresentationFormat>全屏显示(16:9)</PresentationFormat>
  <Paragraphs>84</Paragraphs>
  <Slides>12</Slides>
  <Notes>12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12</vt:i4>
      </vt:variant>
    </vt:vector>
  </HeadingPairs>
  <TitlesOfParts>
    <vt:vector size="25" baseType="lpstr">
      <vt:lpstr>Open Sans SemiBold</vt:lpstr>
      <vt:lpstr>Helvetica</vt:lpstr>
      <vt:lpstr>Century Gothic</vt:lpstr>
      <vt:lpstr>Merriweather Sans</vt:lpstr>
      <vt:lpstr>Helvetica Neue</vt:lpstr>
      <vt:lpstr>Roboto</vt:lpstr>
      <vt:lpstr>Open Sans</vt:lpstr>
      <vt:lpstr>Calibri</vt:lpstr>
      <vt:lpstr>Arial</vt:lpstr>
      <vt:lpstr>微软雅黑</vt:lpstr>
      <vt:lpstr>Tahoma</vt:lpstr>
      <vt:lpstr>webwppDefTheme</vt:lpstr>
      <vt:lpstr>Simple Light</vt:lpstr>
      <vt:lpstr>Android SIG November Meeting</vt:lpstr>
      <vt:lpstr>Antitrust Policy Notice  </vt:lpstr>
      <vt:lpstr>RISC-V International</vt:lpstr>
      <vt:lpstr>Agenda</vt:lpstr>
      <vt:lpstr>Current Status and Update</vt:lpstr>
      <vt:lpstr>Current Status and Update</vt:lpstr>
      <vt:lpstr>Current Status and Update</vt:lpstr>
      <vt:lpstr>Gap Analysis</vt:lpstr>
      <vt:lpstr>Develop riscv64 support on AOSP master </vt:lpstr>
      <vt:lpstr>Develop riscv64 support on AOSP master </vt:lpstr>
      <vt:lpstr>Open Discussion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SIG July Meeting</dc:title>
  <dc:creator>猛汉</dc:creator>
  <cp:lastModifiedBy>Microsoft Office User</cp:lastModifiedBy>
  <cp:revision>48</cp:revision>
  <dcterms:created xsi:type="dcterms:W3CDTF">2021-07-14T09:08:24Z</dcterms:created>
  <dcterms:modified xsi:type="dcterms:W3CDTF">2022-11-15T08:31:18Z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